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EB839-0818-445A-AD66-82FEECFE2A46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95F7-0F27-4498-B789-AB40322E0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8" name="Action Button: Custom 57">
            <a:hlinkClick r:id="" action="ppaction://hlinkshowjump?jump=nextslide" highlightClick="1"/>
          </p:cNvPr>
          <p:cNvSpPr/>
          <p:nvPr/>
        </p:nvSpPr>
        <p:spPr>
          <a:xfrm>
            <a:off x="152400" y="1371600"/>
            <a:ext cx="1447800" cy="838200"/>
          </a:xfrm>
          <a:prstGeom prst="actionButtonBlan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2" name="Action Button: Custom 61">
            <a:hlinkClick r:id="rId3" action="ppaction://hlinksldjump" highlightClick="1"/>
          </p:cNvPr>
          <p:cNvSpPr/>
          <p:nvPr/>
        </p:nvSpPr>
        <p:spPr>
          <a:xfrm>
            <a:off x="228600" y="2514600"/>
            <a:ext cx="1219200" cy="685800"/>
          </a:xfrm>
          <a:prstGeom prst="actionButtonBlan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</a:p>
        </p:txBody>
      </p:sp>
      <p:sp>
        <p:nvSpPr>
          <p:cNvPr id="63" name="Action Button: Custom 62">
            <a:hlinkClick r:id="rId4" action="ppaction://hlinksldjump" highlightClick="1"/>
          </p:cNvPr>
          <p:cNvSpPr/>
          <p:nvPr/>
        </p:nvSpPr>
        <p:spPr>
          <a:xfrm>
            <a:off x="304800" y="3657600"/>
            <a:ext cx="1143000" cy="685800"/>
          </a:xfrm>
          <a:prstGeom prst="actionButtonBlan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300</a:t>
            </a:r>
          </a:p>
        </p:txBody>
      </p:sp>
      <p:sp>
        <p:nvSpPr>
          <p:cNvPr id="64" name="Action Button: Custom 63">
            <a:hlinkClick r:id="rId5" action="ppaction://hlinksldjump" highlightClick="1"/>
          </p:cNvPr>
          <p:cNvSpPr/>
          <p:nvPr/>
        </p:nvSpPr>
        <p:spPr>
          <a:xfrm>
            <a:off x="152400" y="4800600"/>
            <a:ext cx="1371600" cy="762000"/>
          </a:xfrm>
          <a:prstGeom prst="actionButtonBlan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400</a:t>
            </a:r>
          </a:p>
        </p:txBody>
      </p:sp>
      <p:sp>
        <p:nvSpPr>
          <p:cNvPr id="65" name="Action Button: Custom 64">
            <a:hlinkClick r:id="rId6" action="ppaction://hlinksldjump" highlightClick="1"/>
          </p:cNvPr>
          <p:cNvSpPr/>
          <p:nvPr/>
        </p:nvSpPr>
        <p:spPr>
          <a:xfrm>
            <a:off x="304800" y="5943600"/>
            <a:ext cx="1143000" cy="609600"/>
          </a:xfrm>
          <a:prstGeom prst="actionButtonBlan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66" name="Action Button: Custom 65">
            <a:hlinkClick r:id="rId7" action="ppaction://hlinksldjump" highlightClick="1"/>
          </p:cNvPr>
          <p:cNvSpPr/>
          <p:nvPr/>
        </p:nvSpPr>
        <p:spPr>
          <a:xfrm>
            <a:off x="2057400" y="1447800"/>
            <a:ext cx="1219200" cy="533400"/>
          </a:xfrm>
          <a:prstGeom prst="actionButtonBlank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</a:p>
        </p:txBody>
      </p:sp>
      <p:sp>
        <p:nvSpPr>
          <p:cNvPr id="67" name="Action Button: Custom 66">
            <a:hlinkClick r:id="rId8" action="ppaction://hlinksldjump" highlightClick="1"/>
          </p:cNvPr>
          <p:cNvSpPr/>
          <p:nvPr/>
        </p:nvSpPr>
        <p:spPr>
          <a:xfrm>
            <a:off x="2133600" y="2514600"/>
            <a:ext cx="1143000" cy="685800"/>
          </a:xfrm>
          <a:prstGeom prst="actionButtonBlank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68" name="Action Button: Custom 67">
            <a:hlinkClick r:id="rId9" action="ppaction://hlinksldjump" highlightClick="1"/>
          </p:cNvPr>
          <p:cNvSpPr/>
          <p:nvPr/>
        </p:nvSpPr>
        <p:spPr>
          <a:xfrm>
            <a:off x="2209800" y="3733800"/>
            <a:ext cx="990600" cy="609600"/>
          </a:xfrm>
          <a:prstGeom prst="actionButtonBlank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69" name="Action Button: Custom 68">
            <a:hlinkClick r:id="rId10" action="ppaction://hlinksldjump" highlightClick="1"/>
          </p:cNvPr>
          <p:cNvSpPr/>
          <p:nvPr/>
        </p:nvSpPr>
        <p:spPr>
          <a:xfrm>
            <a:off x="2133600" y="4876800"/>
            <a:ext cx="1219200" cy="533400"/>
          </a:xfrm>
          <a:prstGeom prst="actionButtonBlank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70" name="Action Button: Custom 69">
            <a:hlinkClick r:id="rId11" action="ppaction://hlinksldjump" highlightClick="1"/>
          </p:cNvPr>
          <p:cNvSpPr/>
          <p:nvPr/>
        </p:nvSpPr>
        <p:spPr>
          <a:xfrm>
            <a:off x="2209800" y="5791200"/>
            <a:ext cx="1042416" cy="1042416"/>
          </a:xfrm>
          <a:prstGeom prst="actionButtonBlank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1" name="Action Button: Custom 70">
            <a:hlinkClick r:id="rId12" action="ppaction://hlinksldjump" highlightClick="1"/>
          </p:cNvPr>
          <p:cNvSpPr/>
          <p:nvPr/>
        </p:nvSpPr>
        <p:spPr>
          <a:xfrm>
            <a:off x="4038600" y="1371600"/>
            <a:ext cx="990600" cy="685800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2" name="Action Button: Custom 71">
            <a:hlinkClick r:id="rId13" action="ppaction://hlinksldjump" highlightClick="1"/>
          </p:cNvPr>
          <p:cNvSpPr/>
          <p:nvPr/>
        </p:nvSpPr>
        <p:spPr>
          <a:xfrm>
            <a:off x="4114800" y="2590800"/>
            <a:ext cx="914400" cy="609600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73" name="Action Button: Custom 72">
            <a:hlinkClick r:id="rId14" action="ppaction://hlinksldjump" highlightClick="1"/>
          </p:cNvPr>
          <p:cNvSpPr/>
          <p:nvPr/>
        </p:nvSpPr>
        <p:spPr>
          <a:xfrm>
            <a:off x="4038600" y="3657600"/>
            <a:ext cx="990600" cy="762000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74" name="Action Button: Custom 73">
            <a:hlinkClick r:id="rId15" action="ppaction://hlinksldjump" highlightClick="1"/>
          </p:cNvPr>
          <p:cNvSpPr/>
          <p:nvPr/>
        </p:nvSpPr>
        <p:spPr>
          <a:xfrm>
            <a:off x="3886200" y="4800600"/>
            <a:ext cx="1295400" cy="762000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75" name="Action Button: Custom 74">
            <a:hlinkClick r:id="rId16" action="ppaction://hlinksldjump" highlightClick="1"/>
          </p:cNvPr>
          <p:cNvSpPr/>
          <p:nvPr/>
        </p:nvSpPr>
        <p:spPr>
          <a:xfrm>
            <a:off x="3962400" y="6019800"/>
            <a:ext cx="1143000" cy="533400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6" name="Action Button: Custom 75">
            <a:hlinkClick r:id="rId17" action="ppaction://hlinksldjump" highlightClick="1"/>
          </p:cNvPr>
          <p:cNvSpPr/>
          <p:nvPr/>
        </p:nvSpPr>
        <p:spPr>
          <a:xfrm>
            <a:off x="5638800" y="1371600"/>
            <a:ext cx="1371600" cy="762000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7" name="Action Button: Custom 76">
            <a:hlinkClick r:id="rId18" action="ppaction://hlinksldjump" highlightClick="1"/>
          </p:cNvPr>
          <p:cNvSpPr/>
          <p:nvPr/>
        </p:nvSpPr>
        <p:spPr>
          <a:xfrm>
            <a:off x="5791200" y="2514600"/>
            <a:ext cx="1143000" cy="685800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78" name="Action Button: Custom 77">
            <a:hlinkClick r:id="rId19" action="ppaction://hlinksldjump" highlightClick="1"/>
          </p:cNvPr>
          <p:cNvSpPr/>
          <p:nvPr/>
        </p:nvSpPr>
        <p:spPr>
          <a:xfrm>
            <a:off x="5867400" y="3733800"/>
            <a:ext cx="1066800" cy="609600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79" name="Action Button: Custom 78">
            <a:hlinkClick r:id="rId20" action="ppaction://hlinksldjump" highlightClick="1"/>
          </p:cNvPr>
          <p:cNvSpPr/>
          <p:nvPr/>
        </p:nvSpPr>
        <p:spPr>
          <a:xfrm>
            <a:off x="5867400" y="4748784"/>
            <a:ext cx="1042416" cy="890016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80" name="Action Button: Custom 79">
            <a:hlinkClick r:id="rId21" action="ppaction://hlinksldjump" highlightClick="1"/>
          </p:cNvPr>
          <p:cNvSpPr/>
          <p:nvPr/>
        </p:nvSpPr>
        <p:spPr>
          <a:xfrm>
            <a:off x="5943600" y="5867400"/>
            <a:ext cx="1042416" cy="838200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81" name="Action Button: Custom 80">
            <a:hlinkClick r:id="rId22" action="ppaction://hlinksldjump" highlightClick="1"/>
          </p:cNvPr>
          <p:cNvSpPr/>
          <p:nvPr/>
        </p:nvSpPr>
        <p:spPr>
          <a:xfrm>
            <a:off x="7467600" y="1371600"/>
            <a:ext cx="1447800" cy="762000"/>
          </a:xfrm>
          <a:prstGeom prst="actionButtonBlank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82" name="Action Button: Custom 81">
            <a:hlinkClick r:id="rId23" action="ppaction://hlinksldjump" highlightClick="1"/>
          </p:cNvPr>
          <p:cNvSpPr/>
          <p:nvPr/>
        </p:nvSpPr>
        <p:spPr>
          <a:xfrm>
            <a:off x="7543800" y="2438400"/>
            <a:ext cx="1371600" cy="838200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83" name="Action Button: Custom 82">
            <a:hlinkClick r:id="rId24" action="ppaction://hlinksldjump" highlightClick="1"/>
          </p:cNvPr>
          <p:cNvSpPr/>
          <p:nvPr/>
        </p:nvSpPr>
        <p:spPr>
          <a:xfrm>
            <a:off x="7696200" y="3657600"/>
            <a:ext cx="1066800" cy="762000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84" name="Action Button: Custom 83">
            <a:hlinkClick r:id="rId25" action="ppaction://hlinksldjump" highlightClick="1"/>
          </p:cNvPr>
          <p:cNvSpPr/>
          <p:nvPr/>
        </p:nvSpPr>
        <p:spPr>
          <a:xfrm>
            <a:off x="7620000" y="4876800"/>
            <a:ext cx="1143000" cy="609600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85" name="Action Button: Custom 84">
            <a:hlinkClick r:id="rId26" action="ppaction://hlinksldjump" highlightClick="1"/>
          </p:cNvPr>
          <p:cNvSpPr/>
          <p:nvPr/>
        </p:nvSpPr>
        <p:spPr>
          <a:xfrm>
            <a:off x="7543800" y="5943600"/>
            <a:ext cx="1371600" cy="762000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86" name="Action Button: Custom 85">
            <a:hlinkClick r:id="rId27" action="ppaction://hlinksldjump" highlightClick="1"/>
          </p:cNvPr>
          <p:cNvSpPr/>
          <p:nvPr/>
        </p:nvSpPr>
        <p:spPr>
          <a:xfrm>
            <a:off x="76200" y="304800"/>
            <a:ext cx="1676400" cy="762000"/>
          </a:xfrm>
          <a:prstGeom prst="actionButtonBlan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bg2"/>
                </a:solidFill>
              </a:rPr>
              <a:t>Remington’s Life</a:t>
            </a:r>
          </a:p>
          <a:p>
            <a:pPr algn="ctr"/>
            <a:endParaRPr lang="en-US" sz="2300" dirty="0"/>
          </a:p>
        </p:txBody>
      </p:sp>
      <p:sp>
        <p:nvSpPr>
          <p:cNvPr id="87" name="Action Button: Custom 86">
            <a:hlinkClick r:id="rId28" action="ppaction://hlinksldjump" highlightClick="1"/>
          </p:cNvPr>
          <p:cNvSpPr/>
          <p:nvPr/>
        </p:nvSpPr>
        <p:spPr>
          <a:xfrm>
            <a:off x="2057400" y="228600"/>
            <a:ext cx="1447800" cy="609600"/>
          </a:xfrm>
          <a:prstGeom prst="actionButtonBlank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bg2"/>
                </a:solidFill>
              </a:rPr>
              <a:t>Art</a:t>
            </a:r>
          </a:p>
          <a:p>
            <a:pPr algn="ctr"/>
            <a:endParaRPr lang="en-US" sz="2300" dirty="0"/>
          </a:p>
        </p:txBody>
      </p:sp>
      <p:sp>
        <p:nvSpPr>
          <p:cNvPr id="88" name="Action Button: Custom 87">
            <a:hlinkClick r:id="rId29" action="ppaction://hlinksldjump" highlightClick="1"/>
          </p:cNvPr>
          <p:cNvSpPr/>
          <p:nvPr/>
        </p:nvSpPr>
        <p:spPr>
          <a:xfrm>
            <a:off x="3733800" y="228600"/>
            <a:ext cx="1600200" cy="838200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bg2"/>
                </a:solidFill>
              </a:rPr>
              <a:t>Friends of Remington</a:t>
            </a:r>
          </a:p>
          <a:p>
            <a:pPr algn="ctr"/>
            <a:endParaRPr lang="en-US" sz="2300" dirty="0"/>
          </a:p>
        </p:txBody>
      </p:sp>
      <p:sp>
        <p:nvSpPr>
          <p:cNvPr id="89" name="Action Button: Custom 88">
            <a:hlinkClick r:id="rId30" action="ppaction://hlinksldjump" highlightClick="1"/>
          </p:cNvPr>
          <p:cNvSpPr/>
          <p:nvPr/>
        </p:nvSpPr>
        <p:spPr>
          <a:xfrm>
            <a:off x="5791200" y="228600"/>
            <a:ext cx="1219200" cy="685800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bg2"/>
                </a:solidFill>
              </a:rPr>
              <a:t>Travels</a:t>
            </a:r>
          </a:p>
          <a:p>
            <a:pPr algn="ctr"/>
            <a:endParaRPr lang="en-US" sz="2300" dirty="0"/>
          </a:p>
        </p:txBody>
      </p:sp>
      <p:sp>
        <p:nvSpPr>
          <p:cNvPr id="90" name="Action Button: Custom 89">
            <a:hlinkClick r:id="rId31" action="ppaction://hlinksldjump" highlightClick="1"/>
          </p:cNvPr>
          <p:cNvSpPr/>
          <p:nvPr/>
        </p:nvSpPr>
        <p:spPr>
          <a:xfrm>
            <a:off x="7391400" y="381000"/>
            <a:ext cx="1600200" cy="685800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bg2"/>
                </a:solidFill>
              </a:rPr>
              <a:t>The 200 Year Old Mansion</a:t>
            </a:r>
          </a:p>
          <a:p>
            <a:pPr algn="ctr"/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752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worked for several magazines, these two being his most prominent </a:t>
            </a:r>
            <a:r>
              <a:rPr lang="en-US" sz="3600" dirty="0" smtClean="0"/>
              <a:t>employers.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3716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After </a:t>
            </a:r>
            <a:r>
              <a:rPr lang="en-US" sz="3600" dirty="0" smtClean="0"/>
              <a:t>first trying the Sand Casting process through the Henry-Bonnard Bronze Company, Remington switched to this foundry and this casting process.  Both foundries were of </a:t>
            </a:r>
            <a:endParaRPr lang="en-US" sz="3600" dirty="0" smtClean="0"/>
          </a:p>
          <a:p>
            <a:pPr algn="ctr"/>
            <a:r>
              <a:rPr lang="en-US" sz="3600" dirty="0" smtClean="0"/>
              <a:t>New York.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7526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became great friends with this man, whose titles and accomplishments span from Assistant Secretary of the Navy to 33</a:t>
            </a:r>
            <a:r>
              <a:rPr lang="en-US" sz="3600" baseline="30000" dirty="0"/>
              <a:t>rd</a:t>
            </a:r>
            <a:r>
              <a:rPr lang="en-US" sz="3600" dirty="0"/>
              <a:t> Governor of New York, to 26</a:t>
            </a:r>
            <a:r>
              <a:rPr lang="en-US" sz="3600" baseline="30000" dirty="0"/>
              <a:t>th</a:t>
            </a:r>
            <a:r>
              <a:rPr lang="en-US" sz="3600" dirty="0"/>
              <a:t> President of the United </a:t>
            </a:r>
            <a:r>
              <a:rPr lang="en-US" sz="3600" dirty="0" smtClean="0"/>
              <a:t>States.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This U.S. Lieutenant and friend of Remington’s is depicted rescuing a Buffalo Soldier in the painting </a:t>
            </a:r>
            <a:r>
              <a:rPr lang="en-US" sz="3600" i="1" dirty="0"/>
              <a:t>The Rescue of Corporal </a:t>
            </a:r>
            <a:r>
              <a:rPr lang="en-US" sz="3600" i="1" dirty="0" smtClean="0"/>
              <a:t>Scott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905000"/>
            <a:ext cx="91440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This friend of Remington’s wrote </a:t>
            </a:r>
            <a:r>
              <a:rPr lang="en-US" sz="3600" u="sng" dirty="0"/>
              <a:t>The Virginian</a:t>
            </a:r>
            <a:r>
              <a:rPr lang="en-US" sz="3600" dirty="0"/>
              <a:t>, the first American </a:t>
            </a:r>
            <a:r>
              <a:rPr lang="en-US" sz="3600" dirty="0" smtClean="0"/>
              <a:t>Western</a:t>
            </a:r>
            <a:r>
              <a:rPr lang="en-US" sz="3600" dirty="0"/>
              <a:t>.</a:t>
            </a:r>
          </a:p>
          <a:p>
            <a:pPr algn="ctr"/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9812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was a role model to his apprentice, a woman who may have finished his last sculpture, </a:t>
            </a:r>
            <a:r>
              <a:rPr lang="en-US" sz="3600" i="1" dirty="0"/>
              <a:t>The Stampede,</a:t>
            </a:r>
            <a:r>
              <a:rPr lang="en-US" sz="3600" dirty="0"/>
              <a:t> at the bequest of </a:t>
            </a:r>
            <a:r>
              <a:rPr lang="en-US" sz="3600" dirty="0" smtClean="0"/>
              <a:t>Eva.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This fellow artist and friend of Remington’s was the man who suggested that Remington try </a:t>
            </a:r>
            <a:r>
              <a:rPr lang="en-US" sz="3600" dirty="0" smtClean="0"/>
              <a:t>sculpture.</a:t>
            </a:r>
            <a:endParaRPr lang="en-US" sz="3600" dirty="0"/>
          </a:p>
          <a:p>
            <a:pPr algn="ctr"/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enjoyed visiting this region of New York State where he kept his island summer home </a:t>
            </a:r>
            <a:r>
              <a:rPr lang="en-US" sz="3600" dirty="0" smtClean="0"/>
              <a:t>Ingleneuk.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Remington travelled with the 9</a:t>
            </a:r>
            <a:r>
              <a:rPr lang="en-US" sz="3600" baseline="30000" dirty="0"/>
              <a:t>th</a:t>
            </a:r>
            <a:r>
              <a:rPr lang="en-US" sz="3600" dirty="0"/>
              <a:t> and 10</a:t>
            </a:r>
            <a:r>
              <a:rPr lang="en-US" sz="3600" baseline="30000" dirty="0"/>
              <a:t>th</a:t>
            </a:r>
            <a:r>
              <a:rPr lang="en-US" sz="3600" dirty="0"/>
              <a:t> cavalry and 24</a:t>
            </a:r>
            <a:r>
              <a:rPr lang="en-US" sz="3600" baseline="30000" dirty="0"/>
              <a:t>th</a:t>
            </a:r>
            <a:r>
              <a:rPr lang="en-US" sz="3600" dirty="0"/>
              <a:t> and 25</a:t>
            </a:r>
            <a:r>
              <a:rPr lang="en-US" sz="3600" baseline="30000" dirty="0"/>
              <a:t>th</a:t>
            </a:r>
            <a:r>
              <a:rPr lang="en-US" sz="3600" dirty="0"/>
              <a:t> infantry, which comprised this group of the </a:t>
            </a:r>
            <a:r>
              <a:rPr lang="en-US" sz="3600" dirty="0" smtClean="0"/>
              <a:t>military.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Remington travelled through Arizona working for Harper’s chasing this Apache </a:t>
            </a:r>
            <a:r>
              <a:rPr lang="en-US" sz="3600" dirty="0" smtClean="0"/>
              <a:t>Warrior.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2133600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/>
              <a:t>It was </a:t>
            </a:r>
            <a:r>
              <a:rPr lang="en-US" sz="3500" dirty="0" smtClean="0"/>
              <a:t>in this year and </a:t>
            </a:r>
            <a:r>
              <a:rPr lang="en-US" sz="3500" dirty="0"/>
              <a:t>in this village in this state that Frederic Remington was </a:t>
            </a:r>
            <a:r>
              <a:rPr lang="en-US" sz="3500" dirty="0" smtClean="0"/>
              <a:t>born.</a:t>
            </a:r>
            <a:endParaRPr lang="en-US" sz="3500" dirty="0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267200"/>
            <a:ext cx="13716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Remington worked as a correspondent in this war, resulting for him his famous painting </a:t>
            </a:r>
            <a:r>
              <a:rPr lang="en-US" sz="3600" i="1" dirty="0"/>
              <a:t>Charge of the Rough </a:t>
            </a:r>
            <a:r>
              <a:rPr lang="en-US" sz="3600" i="1" dirty="0" smtClean="0"/>
              <a:t>Riders</a:t>
            </a:r>
            <a:r>
              <a:rPr lang="en-US" sz="3600" dirty="0"/>
              <a:t>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Remington travelled to this country with Julian Ralph, the result of the trip apparently being a mounted moose head and the painting </a:t>
            </a:r>
            <a:r>
              <a:rPr lang="en-US" sz="3600" i="1" dirty="0"/>
              <a:t>Antoine’s </a:t>
            </a:r>
            <a:r>
              <a:rPr lang="en-US" sz="3600" i="1" dirty="0" smtClean="0"/>
              <a:t>Cabin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This is the name of the 200 year old </a:t>
            </a:r>
            <a:r>
              <a:rPr lang="en-US" sz="3600" dirty="0" smtClean="0"/>
              <a:t>mansion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This is the river that the mansion </a:t>
            </a:r>
            <a:r>
              <a:rPr lang="en-US" sz="3600" dirty="0" smtClean="0"/>
              <a:t>overlooks.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In the lobby of the mansion, there is a stained glass light shade over the main desk, as well as a grandfather clock.  The two pieces </a:t>
            </a:r>
            <a:r>
              <a:rPr lang="en-US" sz="3600" dirty="0" smtClean="0"/>
              <a:t>were designed by this company.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The mansion has this type of column supporting the </a:t>
            </a:r>
            <a:r>
              <a:rPr lang="en-US" sz="3600" dirty="0" smtClean="0"/>
              <a:t>porch.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These are the inscriptions above the fireplace in the lobby of the </a:t>
            </a:r>
            <a:r>
              <a:rPr lang="en-US" sz="3600" dirty="0" smtClean="0"/>
              <a:t>mansion.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Remington’s </a:t>
            </a:r>
            <a:r>
              <a:rPr lang="en-US" sz="2000" dirty="0" smtClean="0"/>
              <a:t>Life</a:t>
            </a:r>
          </a:p>
          <a:p>
            <a:endParaRPr lang="en-US" sz="2000" dirty="0"/>
          </a:p>
          <a:p>
            <a:pPr lvl="0"/>
            <a:r>
              <a:rPr lang="en-US" sz="2000" dirty="0" smtClean="0"/>
              <a:t>100-  It was in this year and </a:t>
            </a:r>
            <a:r>
              <a:rPr lang="en-US" sz="2000" dirty="0"/>
              <a:t>in this village in this state that Frederic Remington was born:  What </a:t>
            </a:r>
            <a:r>
              <a:rPr lang="en-US" sz="2000" dirty="0" smtClean="0"/>
              <a:t>is 1861 </a:t>
            </a:r>
            <a:r>
              <a:rPr lang="en-US" sz="2000" dirty="0"/>
              <a:t>in Canton, NY</a:t>
            </a:r>
            <a:r>
              <a:rPr lang="en-US" sz="2000" dirty="0" smtClean="0"/>
              <a:t>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200-  For </a:t>
            </a:r>
            <a:r>
              <a:rPr lang="en-US" sz="2000" dirty="0"/>
              <a:t>a short period of time, Frederic Remington enrolled himself in the Fine Arts Program at this </a:t>
            </a:r>
            <a:r>
              <a:rPr lang="en-US" sz="2000" dirty="0" smtClean="0"/>
              <a:t>university where he enjoyed boxing and playing football:  </a:t>
            </a:r>
            <a:r>
              <a:rPr lang="en-US" sz="2000" dirty="0"/>
              <a:t>What is Yale</a:t>
            </a:r>
            <a:r>
              <a:rPr lang="en-US" sz="2000" dirty="0" smtClean="0"/>
              <a:t>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300-  Remington </a:t>
            </a:r>
            <a:r>
              <a:rPr lang="en-US" sz="2000" dirty="0"/>
              <a:t>fell in love with and married her:  Who was Eva </a:t>
            </a:r>
            <a:r>
              <a:rPr lang="en-US" sz="2000" dirty="0" smtClean="0"/>
              <a:t>Caten.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400-  After </a:t>
            </a:r>
            <a:r>
              <a:rPr lang="en-US" sz="2000" dirty="0"/>
              <a:t>Remington’s father died, Remington received an inheritance and </a:t>
            </a:r>
            <a:r>
              <a:rPr lang="en-US" sz="2000" dirty="0" smtClean="0"/>
              <a:t>involved himself in these three </a:t>
            </a:r>
            <a:r>
              <a:rPr lang="en-US" sz="2000" dirty="0"/>
              <a:t>businesses in Kansas:  What were a sheep </a:t>
            </a:r>
            <a:r>
              <a:rPr lang="en-US" sz="2000" dirty="0" smtClean="0"/>
              <a:t>farm, a hardware store </a:t>
            </a:r>
            <a:r>
              <a:rPr lang="en-US" sz="2000" dirty="0"/>
              <a:t>and a saloon</a:t>
            </a:r>
            <a:r>
              <a:rPr lang="en-US" sz="2000" dirty="0" smtClean="0"/>
              <a:t>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500-  Remington </a:t>
            </a:r>
            <a:r>
              <a:rPr lang="en-US" sz="2000" dirty="0" smtClean="0"/>
              <a:t>succumbed </a:t>
            </a:r>
            <a:r>
              <a:rPr lang="en-US" sz="2000" dirty="0"/>
              <a:t>to an early death at this age and from this cause:  What was 48 and peritonitis or appendicitis.   </a:t>
            </a:r>
          </a:p>
        </p:txBody>
      </p:sp>
      <p:sp>
        <p:nvSpPr>
          <p:cNvPr id="6" name="Action Button: Back or Previous 5">
            <a:hlinkClick r:id="" action="ppaction://hlinkshowjump?jump=firstslide" highlightClick="1"/>
          </p:cNvPr>
          <p:cNvSpPr/>
          <p:nvPr/>
        </p:nvSpPr>
        <p:spPr>
          <a:xfrm>
            <a:off x="3810000" y="5791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Art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100-  Remington is best known for portraying these (5) themes in his artwork:  What were the military, cowboys, Indians, horses, and the west.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200-  This was Remington’s first sculpture cast into bronze.  It took him less than a year to complete:  What is the Broncho Buster.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300-  Remington developed skills as an artist, first as an ________, then as a _________, and finally succeeding as a _______:  What were illustrator, painter, and sculptor.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400-  Remington worked for several magazines, these two being his most prominent employers:  Who were Colliers and Harper’s.</a:t>
            </a:r>
          </a:p>
          <a:p>
            <a:pPr lvl="0"/>
            <a:endParaRPr lang="en-US" sz="2000" dirty="0" smtClean="0"/>
          </a:p>
          <a:p>
            <a:r>
              <a:rPr lang="en-US" sz="2000" dirty="0" smtClean="0"/>
              <a:t>500-  After first trying the Sand Casting process through the Henry-Bonnard Bronze Company, Remington switched to this foundry and this casting process.  Both foundries were of New York:  Who was Roman Bronze Works and what was Lost Wax.</a:t>
            </a:r>
            <a:endParaRPr lang="en-US" sz="2000" dirty="0"/>
          </a:p>
        </p:txBody>
      </p:sp>
      <p:sp>
        <p:nvSpPr>
          <p:cNvPr id="6" name="Action Button: Back or Previous 5">
            <a:hlinkClick r:id="" action="ppaction://hlinkshowjump?jump=firstslide" highlightClick="1"/>
          </p:cNvPr>
          <p:cNvSpPr/>
          <p:nvPr/>
        </p:nvSpPr>
        <p:spPr>
          <a:xfrm>
            <a:off x="3810000" y="5791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Friends of Remington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100-  Remington </a:t>
            </a:r>
            <a:r>
              <a:rPr lang="en-US" sz="2000" dirty="0"/>
              <a:t>became great friends with this man, whose titles and accomplishments span from Assistant Secretary of the Navy to 33</a:t>
            </a:r>
            <a:r>
              <a:rPr lang="en-US" sz="2000" baseline="30000" dirty="0"/>
              <a:t>rd</a:t>
            </a:r>
            <a:r>
              <a:rPr lang="en-US" sz="2000" dirty="0"/>
              <a:t> Governor of New York, to 26</a:t>
            </a:r>
            <a:r>
              <a:rPr lang="en-US" sz="2000" baseline="30000" dirty="0"/>
              <a:t>th</a:t>
            </a:r>
            <a:r>
              <a:rPr lang="en-US" sz="2000" dirty="0"/>
              <a:t> President of the United States:  Who was Theodore </a:t>
            </a:r>
            <a:r>
              <a:rPr lang="en-US" sz="2000" dirty="0" smtClean="0"/>
              <a:t>“Teddy” Roosevelt.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200-  This </a:t>
            </a:r>
            <a:r>
              <a:rPr lang="en-US" sz="2000" dirty="0"/>
              <a:t>U.S. Lieutenant and friend of Remington’s is depicted rescuing a Buffalo Soldier in the painting </a:t>
            </a:r>
            <a:r>
              <a:rPr lang="en-US" sz="2000" i="1" dirty="0"/>
              <a:t>The Rescue of Corporal Scott</a:t>
            </a:r>
            <a:r>
              <a:rPr lang="en-US" sz="2000" dirty="0"/>
              <a:t>:  Who was Powhaten Clarke.  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300-  This </a:t>
            </a:r>
            <a:r>
              <a:rPr lang="en-US" sz="2000" dirty="0"/>
              <a:t>friend of Remington’s wrote </a:t>
            </a:r>
            <a:r>
              <a:rPr lang="en-US" sz="2000" u="sng" dirty="0"/>
              <a:t>The Virginian</a:t>
            </a:r>
            <a:r>
              <a:rPr lang="en-US" sz="2000" dirty="0"/>
              <a:t>, the first American Western:  Who was Owen Wister</a:t>
            </a:r>
            <a:r>
              <a:rPr lang="en-US" sz="2000" dirty="0" smtClean="0"/>
              <a:t>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4</a:t>
            </a:r>
            <a:r>
              <a:rPr lang="en-US" sz="2000" dirty="0" smtClean="0"/>
              <a:t>00-  Remington </a:t>
            </a:r>
            <a:r>
              <a:rPr lang="en-US" sz="2000" dirty="0"/>
              <a:t>was a role model to his apprentice, a woman who may have finished his last sculpture, </a:t>
            </a:r>
            <a:r>
              <a:rPr lang="en-US" sz="2000" i="1" dirty="0"/>
              <a:t>The Stampede,</a:t>
            </a:r>
            <a:r>
              <a:rPr lang="en-US" sz="2000" dirty="0"/>
              <a:t> at the bequest of Eva:  Who was Sally James Farnam.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500-  This </a:t>
            </a:r>
            <a:r>
              <a:rPr lang="en-US" sz="2000" dirty="0"/>
              <a:t>fellow artist and friend of Remington’s was the man who suggested that Remington try sculpture:  Who was Frederic Ruckstull.</a:t>
            </a:r>
          </a:p>
        </p:txBody>
      </p:sp>
      <p:sp>
        <p:nvSpPr>
          <p:cNvPr id="6" name="Action Button: Back or Previous 5">
            <a:hlinkClick r:id="" action="ppaction://hlinkshowjump?jump=firstslide" highlightClick="1"/>
          </p:cNvPr>
          <p:cNvSpPr/>
          <p:nvPr/>
        </p:nvSpPr>
        <p:spPr>
          <a:xfrm>
            <a:off x="3810000" y="5791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/>
              <a:t>For a short period of time, Frederic Remington enrolled himself in the Fine Arts Program at this </a:t>
            </a:r>
            <a:r>
              <a:rPr lang="en-US" sz="3500" dirty="0" smtClean="0"/>
              <a:t>university where he enjoyed boxing and playing football.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Remington’s Travels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100-  Remington </a:t>
            </a:r>
            <a:r>
              <a:rPr lang="en-US" sz="2000" dirty="0"/>
              <a:t>enjoyed visiting this region of New York State where he kept his island summer home Ingleneuk:  What is Chippewa </a:t>
            </a:r>
            <a:r>
              <a:rPr lang="en-US" sz="2000" dirty="0" smtClean="0"/>
              <a:t>Bay, or the 1000 Islands, or the Saint Lawrence River Valley.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200-  Remington </a:t>
            </a:r>
            <a:r>
              <a:rPr lang="en-US" sz="2000" dirty="0"/>
              <a:t>travelled with the 9</a:t>
            </a:r>
            <a:r>
              <a:rPr lang="en-US" sz="2000" baseline="30000" dirty="0"/>
              <a:t>th</a:t>
            </a:r>
            <a:r>
              <a:rPr lang="en-US" sz="2000" dirty="0"/>
              <a:t> and 10</a:t>
            </a:r>
            <a:r>
              <a:rPr lang="en-US" sz="2000" baseline="30000" dirty="0"/>
              <a:t>th</a:t>
            </a:r>
            <a:r>
              <a:rPr lang="en-US" sz="2000" dirty="0"/>
              <a:t> cavalry and 24</a:t>
            </a:r>
            <a:r>
              <a:rPr lang="en-US" sz="2000" baseline="30000" dirty="0"/>
              <a:t>th</a:t>
            </a:r>
            <a:r>
              <a:rPr lang="en-US" sz="2000" dirty="0"/>
              <a:t> and 25</a:t>
            </a:r>
            <a:r>
              <a:rPr lang="en-US" sz="2000" baseline="30000" dirty="0"/>
              <a:t>th</a:t>
            </a:r>
            <a:r>
              <a:rPr lang="en-US" sz="2000" dirty="0"/>
              <a:t> infantry, which comprised this group of the military:  African Americans or Buffalo Soldiers.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300-  Remington </a:t>
            </a:r>
            <a:r>
              <a:rPr lang="en-US" sz="2000" dirty="0"/>
              <a:t>travelled through Arizona working for Harper’s chasing this Apache Warrior:  Who was Geronimo.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400-  Remington </a:t>
            </a:r>
            <a:r>
              <a:rPr lang="en-US" sz="2000" dirty="0"/>
              <a:t>worked as a correspondent in this war, resulting for him his famous painting </a:t>
            </a:r>
            <a:r>
              <a:rPr lang="en-US" sz="2000" i="1" dirty="0"/>
              <a:t>Charge of the Rough Riders</a:t>
            </a:r>
            <a:r>
              <a:rPr lang="en-US" sz="2000" dirty="0"/>
              <a:t>:  What was the Spanish American War.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500-  Remington </a:t>
            </a:r>
            <a:r>
              <a:rPr lang="en-US" sz="2000" dirty="0"/>
              <a:t>travelled to this country with Julian Ralph, the result of the trip apparently being a mounted moose head and the painting </a:t>
            </a:r>
            <a:r>
              <a:rPr lang="en-US" sz="2000" i="1" dirty="0"/>
              <a:t>Antoine’s Cabin</a:t>
            </a:r>
            <a:r>
              <a:rPr lang="en-US" sz="2000" dirty="0"/>
              <a:t>:  What is Canada.</a:t>
            </a:r>
          </a:p>
        </p:txBody>
      </p:sp>
      <p:sp>
        <p:nvSpPr>
          <p:cNvPr id="6" name="Action Button: Back or Previous 5">
            <a:hlinkClick r:id="" action="ppaction://hlinkshowjump?jump=firstslide" highlightClick="1"/>
          </p:cNvPr>
          <p:cNvSpPr/>
          <p:nvPr/>
        </p:nvSpPr>
        <p:spPr>
          <a:xfrm>
            <a:off x="3810000" y="5791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 200 Year Old Mansion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100-  This </a:t>
            </a:r>
            <a:r>
              <a:rPr lang="en-US" sz="2000" dirty="0"/>
              <a:t>is the name of the 200 year old mansion:  What is the Parish Mansion.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200-  This </a:t>
            </a:r>
            <a:r>
              <a:rPr lang="en-US" sz="2000" dirty="0"/>
              <a:t>is the river that the mansion overlooks:  What is the Saint Lawrence.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300-  In </a:t>
            </a:r>
            <a:r>
              <a:rPr lang="en-US" sz="2000" dirty="0"/>
              <a:t>the lobby of the mansion, there is a stained glass light shade over the main desk, as well as a grandfather clock.  The two pieces </a:t>
            </a:r>
            <a:r>
              <a:rPr lang="en-US" sz="2000" dirty="0" smtClean="0"/>
              <a:t>were designed by this company:  </a:t>
            </a:r>
            <a:r>
              <a:rPr lang="en-US" sz="2000" dirty="0"/>
              <a:t>Who is Tiffany’s.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/>
              <a:t>4</a:t>
            </a:r>
            <a:r>
              <a:rPr lang="en-US" sz="2000" dirty="0" smtClean="0"/>
              <a:t>00-  The </a:t>
            </a:r>
            <a:r>
              <a:rPr lang="en-US" sz="2000" dirty="0"/>
              <a:t>mansion has this type of column supporting the porch:  What is Ionic.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500-  These </a:t>
            </a:r>
            <a:r>
              <a:rPr lang="en-US" sz="2000" dirty="0"/>
              <a:t>are the inscriptions above the fireplace in the lobby of the mansion:  What are “Good Friends, Good Cheer, Good Fire.”</a:t>
            </a:r>
          </a:p>
        </p:txBody>
      </p:sp>
      <p:sp>
        <p:nvSpPr>
          <p:cNvPr id="6" name="Action Button: Back or Previous 5">
            <a:hlinkClick r:id="" action="ppaction://hlinkshowjump?jump=firstslide" highlightClick="1"/>
          </p:cNvPr>
          <p:cNvSpPr/>
          <p:nvPr/>
        </p:nvSpPr>
        <p:spPr>
          <a:xfrm>
            <a:off x="3810000" y="5791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fell in love with and married </a:t>
            </a:r>
            <a:r>
              <a:rPr lang="en-US" sz="3600" dirty="0" smtClean="0"/>
              <a:t>her.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7526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After Remington’s father died, Remington received an inheritance and </a:t>
            </a:r>
            <a:r>
              <a:rPr lang="en-US" sz="3600" dirty="0" smtClean="0"/>
              <a:t>involved himself in these three businesses in Kansas.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676400"/>
            <a:ext cx="91440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/>
              <a:t>Remington </a:t>
            </a:r>
            <a:r>
              <a:rPr lang="en-US" sz="3600" dirty="0" smtClean="0"/>
              <a:t>succumbed </a:t>
            </a:r>
            <a:r>
              <a:rPr lang="en-US" sz="3600" dirty="0"/>
              <a:t>to an early death at this age and from this </a:t>
            </a:r>
            <a:r>
              <a:rPr lang="en-US" sz="3600" dirty="0" smtClean="0"/>
              <a:t>cause.   </a:t>
            </a:r>
            <a:endParaRPr lang="en-US" sz="3600" dirty="0"/>
          </a:p>
          <a:p>
            <a:pPr algn="ctr"/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752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is best known for portraying these </a:t>
            </a:r>
            <a:r>
              <a:rPr lang="en-US" sz="3600" dirty="0" smtClean="0"/>
              <a:t>(5) </a:t>
            </a:r>
            <a:r>
              <a:rPr lang="en-US" sz="3600" dirty="0"/>
              <a:t>themes in his </a:t>
            </a:r>
            <a:r>
              <a:rPr lang="en-US" sz="3600" dirty="0" smtClean="0"/>
              <a:t>artwork.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7526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This was Remington’s first sculpture cast into bronze.  It took him less than a year to </a:t>
            </a:r>
            <a:r>
              <a:rPr lang="en-US" sz="3600" dirty="0" smtClean="0"/>
              <a:t>complete.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3810000" y="4648200"/>
            <a:ext cx="1447800" cy="838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9812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Remington developed skills as an artist, first as </a:t>
            </a:r>
            <a:r>
              <a:rPr lang="en-US" sz="3600" dirty="0" smtClean="0"/>
              <a:t>an </a:t>
            </a:r>
            <a:r>
              <a:rPr lang="en-US" sz="3600" dirty="0"/>
              <a:t>________, then as a _________, and finally succeeding as a </a:t>
            </a:r>
            <a:r>
              <a:rPr lang="en-US" sz="3600" dirty="0" smtClean="0"/>
              <a:t>_______.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1219</Words>
  <Application>Microsoft Office PowerPoint</Application>
  <PresentationFormat>On-screen Show (4:3)</PresentationFormat>
  <Paragraphs>111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32</cp:revision>
  <dcterms:created xsi:type="dcterms:W3CDTF">2010-12-23T14:15:35Z</dcterms:created>
  <dcterms:modified xsi:type="dcterms:W3CDTF">2010-12-23T19:01:12Z</dcterms:modified>
</cp:coreProperties>
</file>